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17"/>
  </p:notesMasterIdLst>
  <p:sldIdLst>
    <p:sldId id="256" r:id="rId2"/>
    <p:sldId id="349" r:id="rId3"/>
    <p:sldId id="365" r:id="rId4"/>
    <p:sldId id="384" r:id="rId5"/>
    <p:sldId id="375" r:id="rId6"/>
    <p:sldId id="386" r:id="rId7"/>
    <p:sldId id="394" r:id="rId8"/>
    <p:sldId id="392" r:id="rId9"/>
    <p:sldId id="393" r:id="rId10"/>
    <p:sldId id="387" r:id="rId11"/>
    <p:sldId id="388" r:id="rId12"/>
    <p:sldId id="389" r:id="rId13"/>
    <p:sldId id="390" r:id="rId14"/>
    <p:sldId id="391" r:id="rId15"/>
    <p:sldId id="27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8" autoAdjust="0"/>
    <p:restoredTop sz="95814" autoAdjust="0"/>
  </p:normalViewPr>
  <p:slideViewPr>
    <p:cSldViewPr snapToGrid="0">
      <p:cViewPr varScale="1">
        <p:scale>
          <a:sx n="77" d="100"/>
          <a:sy n="77" d="100"/>
        </p:scale>
        <p:origin x="72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3735E-9149-4E31-85A0-16747BE214A4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1FB58-DA5D-4A1C-97A3-D7025117F0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365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55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191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092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75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496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01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405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09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79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663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96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896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FB58-DA5D-4A1C-97A3-D7025117F0B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46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3469A-8B73-4FF0-81B4-BE7ED3548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9BC5F6-DA60-4E61-9899-036DC7152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8FF11C-4FC5-4821-8D77-9B6E9FF1A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8474-152D-4E89-A16B-8183E7ED2857}" type="datetime1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EEA51D-3AE6-4A5B-B6F4-E9B9C4087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C29D31-C9EF-4BFA-BA45-4432CEB9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2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D01A5-0377-4A5A-BBE3-7A66C2BB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94CE72-CC2A-40F1-AAB2-2E49D428F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2E04FE-AFDB-43B9-8474-A3B6A568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45E6-11B6-46D1-90B7-BC34BD5109C0}" type="datetime1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6654BF-AEDA-4B84-A67D-97F8F85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E7E453-DDB1-4202-8FA4-DC4C5B4B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22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FABAF8F-60E1-4DCB-80E9-B35A2C09A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3C0C8E-D0F3-4003-B7A0-EE0EEF17D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ED0E8F-3371-4397-9464-E6E98C06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11FC-F706-48E4-A60E-400C4868CE7C}" type="datetime1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41622C-4BB2-4C38-BA34-DAD392FE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592E0B-000B-45DB-A39E-17A7A127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070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B5606-46F0-4054-B7FA-4211A9D9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4B492-AB3D-4978-943B-F3CFC6B0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EB8C63-B72A-42A2-A3F9-D6F638DE9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D9E5A-C10A-4177-9D7B-0E4F09344AEE}" type="datetime1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E1E9E4-03DD-4B60-A0F9-5A8B5ECF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08DC7E-5C3B-407B-8D1F-32ADABB4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162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393680-56C3-4528-98DC-4032E469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72888C-B560-439C-B91B-6F35FB313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1F1966-AAD6-4C88-8E9E-7941DFAF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1392-1222-475E-A58F-57189BC26865}" type="datetime1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6D8E67-9C3A-4ACE-AA5C-F2A0537C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564DB4-095B-419D-9D45-BBF7866F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03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BACE1-A734-4F71-8DA6-23795625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CC512-48C3-4B2B-B6AA-0959BA8787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6FB0D2-FC1B-42A7-8356-06467B4AA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BBB8F2-3F9E-4883-B856-CEB6DCFC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092E-D4D4-4533-B16A-A610855C64A3}" type="datetime1">
              <a:rPr lang="ru-RU" smtClean="0"/>
              <a:t>09.06.2024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3F7D3E-7D9A-48AD-A04A-C261C6C1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7322C7-02AC-4596-ADDE-A49B18E3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76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381CD-13B9-4652-AAB0-E0133E380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1EC822-95D2-4433-8277-35BA16AE3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958B0C-2AE0-4877-A728-2CA51C0F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92656F-A306-4314-818C-299EA8380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D4A9A63-A017-432D-874D-87621F3E7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2DFB8D-707D-40B7-9319-5F5B1FF58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BE074-C7F2-44E9-909E-1335EB152599}" type="datetime1">
              <a:rPr lang="ru-RU" smtClean="0"/>
              <a:t>09.06.2024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C981DEF-C599-47F4-B014-AF2B7282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CCB4A18-405F-4470-8B8B-953DE148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32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0507BA-952D-45A3-A155-FBF77C43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28C1925-0690-4092-A461-EEDFF4F5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720-AA60-4576-8266-29F1769B012B}" type="datetime1">
              <a:rPr lang="ru-RU" smtClean="0"/>
              <a:t>09.06.2024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FC5EC9-4E65-4B52-83DA-59472EC1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869EC1-D395-401D-A44C-57183C87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29754E3-7F56-451C-948E-193132A7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2D379-5360-4020-AB3C-42B7C2D2931C}" type="datetime1">
              <a:rPr lang="ru-RU" smtClean="0"/>
              <a:t>09.06.2024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0704BBB-6BFD-48F1-BEA8-2316A74E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BCBEC7-03E4-49D4-AC8D-1044CB7C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72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B9F7C8-A543-4578-A7BC-38D9DD3ED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C30727-6B72-485B-ABEF-F9EF265E8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FA962A-8EFE-46BC-91BC-3FC110011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F91215-07ED-4E8F-B0C9-3C910998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8755-0ED3-4117-B693-6FCF4663D240}" type="datetime1">
              <a:rPr lang="ru-RU" smtClean="0"/>
              <a:t>09.06.2024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EF043A-3924-4A37-AE0C-000526BB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79E243-9C85-49BD-9DD4-D4FEAB77F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05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BB97D9-E475-4546-A61F-F14AA9D2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264AB4E-5444-468D-94E7-81433C94D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1F74B0-F05E-4A71-B861-C0E36170F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CABDBA-068A-416F-9047-14EBDB8E2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E09F-007A-4041-890D-60FFE0AE13B8}" type="datetime1">
              <a:rPr lang="ru-RU" smtClean="0"/>
              <a:t>09.06.2024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508C75-B44B-47F8-A921-FB3CF201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9C721B-0D66-4A68-A692-58873885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456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27EDF7-B9A6-4FC9-871B-8E83AA83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F5BA85-857B-434B-83EC-4397EE61E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D5390C-68F6-4BF1-849F-88FFD8CED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2875F-3239-4187-81E1-C6FD1D8D36F5}" type="datetime1">
              <a:rPr lang="ru-RU" smtClean="0"/>
              <a:t>09.06.2024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C0F9DC-C8A2-4F60-98CE-618516770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2B4580-6027-478E-BF13-E6E47FF5B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50253-DBAC-43F5-816F-093CC58EC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87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44598" y="1885950"/>
            <a:ext cx="8968637" cy="2491069"/>
          </a:xfrm>
        </p:spPr>
        <p:txBody>
          <a:bodyPr/>
          <a:lstStyle/>
          <a:p>
            <a:pPr algn="l"/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ПРЕЗЕНТАЦИЯ ПО ДИПЛОМНОМУ ПРОЕКТУ «РАЗРАБОТКА ПРИЛОЖЕНИЯ МЕДИЦИНСКОГО ЦЕНТРА»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377019"/>
            <a:ext cx="9831292" cy="172122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ru-RU" sz="2800" dirty="0">
                <a:latin typeface="Century Gothic" panose="020B0502020202020204" pitchFamily="34" charset="0"/>
              </a:rPr>
              <a:t>ВЫПОЛНИЛ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  <a:endParaRPr lang="ru-RU" dirty="0">
              <a:latin typeface="Century Gothic" panose="020B0502020202020204" pitchFamily="34" charset="0"/>
            </a:endParaRPr>
          </a:p>
          <a:p>
            <a:pPr algn="r"/>
            <a:r>
              <a:rPr lang="ru-RU" u="sng" dirty="0">
                <a:latin typeface="Century Gothic" panose="020B0502020202020204" pitchFamily="34" charset="0"/>
              </a:rPr>
              <a:t>Охотников Дмитрий Эдуардович ИС1-43</a:t>
            </a:r>
          </a:p>
          <a:p>
            <a:pPr algn="r"/>
            <a:r>
              <a:rPr lang="ru-RU" sz="2800" dirty="0">
                <a:latin typeface="Century Gothic" panose="020B0502020202020204" pitchFamily="34" charset="0"/>
              </a:rPr>
              <a:t>РУКОВОДИТЕЛЬ:</a:t>
            </a:r>
          </a:p>
          <a:p>
            <a:pPr algn="r"/>
            <a:r>
              <a:rPr lang="ru-RU" u="sng" dirty="0">
                <a:latin typeface="Century Gothic" panose="020B0502020202020204" pitchFamily="34" charset="0"/>
              </a:rPr>
              <a:t>Янина Кристина Эдуардовна</a:t>
            </a:r>
          </a:p>
          <a:p>
            <a:pPr algn="r"/>
            <a:endParaRPr lang="ru-RU" u="sng" dirty="0">
              <a:latin typeface="Century Gothic" panose="020B0502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ABC269-E595-4007-AEB3-4E48788D1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2593" y="1635593"/>
            <a:ext cx="1597463" cy="159746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D6899-4F99-435B-B53B-CBFFEC5BF897}"/>
              </a:ext>
            </a:extLst>
          </p:cNvPr>
          <p:cNvSpPr txBox="1"/>
          <p:nvPr/>
        </p:nvSpPr>
        <p:spPr>
          <a:xfrm>
            <a:off x="4825776" y="6248835"/>
            <a:ext cx="248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Ярославль, 2024 г.</a:t>
            </a:r>
          </a:p>
        </p:txBody>
      </p:sp>
    </p:spTree>
    <p:extLst>
      <p:ext uri="{BB962C8B-B14F-4D97-AF65-F5344CB8AC3E}">
        <p14:creationId xmlns:p14="http://schemas.microsoft.com/office/powerpoint/2010/main" val="176009463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8760" y="6299706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10</a:t>
            </a:fld>
            <a:endParaRPr lang="ru-RU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3212DFD-DE5A-4B21-A689-8A7262D3B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3093" y="1164823"/>
            <a:ext cx="5314948" cy="570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«Услуги»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992FC947-AF12-4A10-9DC6-E634EA2D5E7E}"/>
              </a:ext>
            </a:extLst>
          </p:cNvPr>
          <p:cNvSpPr txBox="1">
            <a:spLocks/>
          </p:cNvSpPr>
          <p:nvPr/>
        </p:nvSpPr>
        <p:spPr>
          <a:xfrm>
            <a:off x="4304171" y="1164823"/>
            <a:ext cx="3682092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«Клиенты»</a:t>
            </a:r>
          </a:p>
        </p:txBody>
      </p:sp>
      <p:sp>
        <p:nvSpPr>
          <p:cNvPr id="15" name="Объект 4">
            <a:extLst>
              <a:ext uri="{FF2B5EF4-FFF2-40B4-BE49-F238E27FC236}">
                <a16:creationId xmlns:a16="http://schemas.microsoft.com/office/drawing/2014/main" id="{4163F4F7-CDB6-49F9-AC4D-25D3D76AE091}"/>
              </a:ext>
            </a:extLst>
          </p:cNvPr>
          <p:cNvSpPr txBox="1">
            <a:spLocks/>
          </p:cNvSpPr>
          <p:nvPr/>
        </p:nvSpPr>
        <p:spPr>
          <a:xfrm>
            <a:off x="8122260" y="1159827"/>
            <a:ext cx="3810014" cy="570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«Сотрудники»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D339E5-0D4C-45C6-B4CD-F50A88627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226" y="1730492"/>
            <a:ext cx="3888214" cy="22682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B67D6-B9EE-430E-9EDA-6F61B1E2F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5649" y="1730492"/>
            <a:ext cx="3712831" cy="22682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562663-4C0E-4CE1-A84C-F9D9B11376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3922" y="1730492"/>
            <a:ext cx="3741414" cy="2278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Объект 4">
            <a:extLst>
              <a:ext uri="{FF2B5EF4-FFF2-40B4-BE49-F238E27FC236}">
                <a16:creationId xmlns:a16="http://schemas.microsoft.com/office/drawing/2014/main" id="{43AE8939-BE2F-4799-A18A-C448B6113D0F}"/>
              </a:ext>
            </a:extLst>
          </p:cNvPr>
          <p:cNvSpPr txBox="1">
            <a:spLocks/>
          </p:cNvSpPr>
          <p:nvPr/>
        </p:nvSpPr>
        <p:spPr>
          <a:xfrm>
            <a:off x="255338" y="4014007"/>
            <a:ext cx="4090311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«Оказанные услуги»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3013F6-382E-4EEB-8D37-03444580F1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227" y="4401359"/>
            <a:ext cx="3888214" cy="1968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Объект 4">
            <a:extLst>
              <a:ext uri="{FF2B5EF4-FFF2-40B4-BE49-F238E27FC236}">
                <a16:creationId xmlns:a16="http://schemas.microsoft.com/office/drawing/2014/main" id="{B5BBD91F-9B8D-47C0-B20F-F671B7D5E332}"/>
              </a:ext>
            </a:extLst>
          </p:cNvPr>
          <p:cNvSpPr txBox="1">
            <a:spLocks/>
          </p:cNvSpPr>
          <p:nvPr/>
        </p:nvSpPr>
        <p:spPr>
          <a:xfrm>
            <a:off x="3958540" y="4014007"/>
            <a:ext cx="4275383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«Приемы»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FDB675-1DC1-4B42-8D41-C54C05BA08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2280" y="4401359"/>
            <a:ext cx="3716199" cy="1968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CF5798-0AFA-4BD0-9639-41A5B6C0AA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3922" y="4401359"/>
            <a:ext cx="3750407" cy="19688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Объект 4">
            <a:extLst>
              <a:ext uri="{FF2B5EF4-FFF2-40B4-BE49-F238E27FC236}">
                <a16:creationId xmlns:a16="http://schemas.microsoft.com/office/drawing/2014/main" id="{35DB6C82-CE31-4086-ACD5-88A45D59981F}"/>
              </a:ext>
            </a:extLst>
          </p:cNvPr>
          <p:cNvSpPr txBox="1">
            <a:spLocks/>
          </p:cNvSpPr>
          <p:nvPr/>
        </p:nvSpPr>
        <p:spPr>
          <a:xfrm>
            <a:off x="7883643" y="4012653"/>
            <a:ext cx="4424623" cy="534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«Медцентр»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B32A254-B632-45E7-82B9-53AC0187A5CC}"/>
              </a:ext>
            </a:extLst>
          </p:cNvPr>
          <p:cNvSpPr txBox="1">
            <a:spLocks/>
          </p:cNvSpPr>
          <p:nvPr/>
        </p:nvSpPr>
        <p:spPr>
          <a:xfrm>
            <a:off x="1004207" y="565682"/>
            <a:ext cx="9993086" cy="728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Окна приложения директора</a:t>
            </a:r>
          </a:p>
        </p:txBody>
      </p:sp>
      <p:sp>
        <p:nvSpPr>
          <p:cNvPr id="20" name="Номер слайда 3">
            <a:extLst>
              <a:ext uri="{FF2B5EF4-FFF2-40B4-BE49-F238E27FC236}">
                <a16:creationId xmlns:a16="http://schemas.microsoft.com/office/drawing/2014/main" id="{A955B35D-4BFD-4A33-9A84-D15C50C5535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0116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1521" y="6109755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11</a:t>
            </a:fld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3212DFD-DE5A-4B21-A689-8A7262D3B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1253" y="1189717"/>
            <a:ext cx="5314948" cy="570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«Статус»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992FC947-AF12-4A10-9DC6-E634EA2D5E7E}"/>
              </a:ext>
            </a:extLst>
          </p:cNvPr>
          <p:cNvSpPr txBox="1">
            <a:spLocks/>
          </p:cNvSpPr>
          <p:nvPr/>
        </p:nvSpPr>
        <p:spPr>
          <a:xfrm>
            <a:off x="4466011" y="1189717"/>
            <a:ext cx="3682092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«Услуги»</a:t>
            </a:r>
          </a:p>
        </p:txBody>
      </p:sp>
      <p:sp>
        <p:nvSpPr>
          <p:cNvPr id="15" name="Объект 4">
            <a:extLst>
              <a:ext uri="{FF2B5EF4-FFF2-40B4-BE49-F238E27FC236}">
                <a16:creationId xmlns:a16="http://schemas.microsoft.com/office/drawing/2014/main" id="{4163F4F7-CDB6-49F9-AC4D-25D3D76AE091}"/>
              </a:ext>
            </a:extLst>
          </p:cNvPr>
          <p:cNvSpPr txBox="1">
            <a:spLocks/>
          </p:cNvSpPr>
          <p:nvPr/>
        </p:nvSpPr>
        <p:spPr>
          <a:xfrm>
            <a:off x="8284100" y="1184721"/>
            <a:ext cx="3810014" cy="570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«Клиент»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D339E5-0D4C-45C6-B4CD-F50A88627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66" y="1638849"/>
            <a:ext cx="3888214" cy="2285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B67D6-B9EE-430E-9EDA-6F61B1E2F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2107" y="1635633"/>
            <a:ext cx="3888213" cy="2296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562663-4C0E-4CE1-A84C-F9D9B11376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2967" y="1629284"/>
            <a:ext cx="3690377" cy="2301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Объект 4">
            <a:extLst>
              <a:ext uri="{FF2B5EF4-FFF2-40B4-BE49-F238E27FC236}">
                <a16:creationId xmlns:a16="http://schemas.microsoft.com/office/drawing/2014/main" id="{43AE8939-BE2F-4799-A18A-C448B6113D0F}"/>
              </a:ext>
            </a:extLst>
          </p:cNvPr>
          <p:cNvSpPr txBox="1">
            <a:spLocks/>
          </p:cNvSpPr>
          <p:nvPr/>
        </p:nvSpPr>
        <p:spPr>
          <a:xfrm>
            <a:off x="5238347" y="3923892"/>
            <a:ext cx="4303386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«Приемы»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7E30E892-8546-46CA-B4B1-47008621151F}"/>
              </a:ext>
            </a:extLst>
          </p:cNvPr>
          <p:cNvSpPr txBox="1">
            <a:spLocks/>
          </p:cNvSpPr>
          <p:nvPr/>
        </p:nvSpPr>
        <p:spPr>
          <a:xfrm>
            <a:off x="1004207" y="565682"/>
            <a:ext cx="9993086" cy="728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Окна приложения администратора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3013F6-382E-4EEB-8D37-03444580F1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2107" y="4364712"/>
            <a:ext cx="3888213" cy="2301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97092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4348" y="6109755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12</a:t>
            </a:fld>
            <a:endParaRPr lang="ru-RU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FE402F2-ED8D-4CF0-ACD5-3042A873BA80}"/>
              </a:ext>
            </a:extLst>
          </p:cNvPr>
          <p:cNvSpPr txBox="1">
            <a:spLocks/>
          </p:cNvSpPr>
          <p:nvPr/>
        </p:nvSpPr>
        <p:spPr>
          <a:xfrm>
            <a:off x="1175657" y="565682"/>
            <a:ext cx="9593036" cy="728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Окна приложения врача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3212DFD-DE5A-4B21-A689-8A7262D3B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1253" y="1221467"/>
            <a:ext cx="5314948" cy="570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«Услуги»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992FC947-AF12-4A10-9DC6-E634EA2D5E7E}"/>
              </a:ext>
            </a:extLst>
          </p:cNvPr>
          <p:cNvSpPr txBox="1">
            <a:spLocks/>
          </p:cNvSpPr>
          <p:nvPr/>
        </p:nvSpPr>
        <p:spPr>
          <a:xfrm>
            <a:off x="4417158" y="1217396"/>
            <a:ext cx="3733889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«Приемы»</a:t>
            </a:r>
          </a:p>
        </p:txBody>
      </p:sp>
      <p:sp>
        <p:nvSpPr>
          <p:cNvPr id="15" name="Объект 4">
            <a:extLst>
              <a:ext uri="{FF2B5EF4-FFF2-40B4-BE49-F238E27FC236}">
                <a16:creationId xmlns:a16="http://schemas.microsoft.com/office/drawing/2014/main" id="{4163F4F7-CDB6-49F9-AC4D-25D3D76AE091}"/>
              </a:ext>
            </a:extLst>
          </p:cNvPr>
          <p:cNvSpPr txBox="1">
            <a:spLocks/>
          </p:cNvSpPr>
          <p:nvPr/>
        </p:nvSpPr>
        <p:spPr>
          <a:xfrm>
            <a:off x="8057322" y="1218298"/>
            <a:ext cx="4096251" cy="570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«Клиент»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D339E5-0D4C-45C6-B4CD-F50A88627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110" y="1659893"/>
            <a:ext cx="3888214" cy="2229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B67D6-B9EE-430E-9EDA-6F61B1E2F4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1982" y="1624043"/>
            <a:ext cx="3542049" cy="2265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562663-4C0E-4CE1-A84C-F9D9B11376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011" y="1624043"/>
            <a:ext cx="3690377" cy="2265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Объект 4">
            <a:extLst>
              <a:ext uri="{FF2B5EF4-FFF2-40B4-BE49-F238E27FC236}">
                <a16:creationId xmlns:a16="http://schemas.microsoft.com/office/drawing/2014/main" id="{B5BBD91F-9B8D-47C0-B20F-F671B7D5E332}"/>
              </a:ext>
            </a:extLst>
          </p:cNvPr>
          <p:cNvSpPr txBox="1">
            <a:spLocks/>
          </p:cNvSpPr>
          <p:nvPr/>
        </p:nvSpPr>
        <p:spPr>
          <a:xfrm>
            <a:off x="4120380" y="3905551"/>
            <a:ext cx="4275383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БД «Оказанные услуги»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FDB675-1DC1-4B42-8D41-C54C05BA08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1982" y="4394904"/>
            <a:ext cx="3542049" cy="2294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861066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2901" y="6240480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13</a:t>
            </a:fld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FE402F2-ED8D-4CF0-ACD5-3042A873BA80}"/>
              </a:ext>
            </a:extLst>
          </p:cNvPr>
          <p:cNvSpPr txBox="1">
            <a:spLocks/>
          </p:cNvSpPr>
          <p:nvPr/>
        </p:nvSpPr>
        <p:spPr>
          <a:xfrm>
            <a:off x="1591127" y="565682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Методы и средства используемые для разработки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3212DFD-DE5A-4B21-A689-8A7262D3B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08352" y="3385603"/>
            <a:ext cx="5347608" cy="570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>
                <a:latin typeface="Century Gothic" panose="020B0502020202020204" pitchFamily="34" charset="0"/>
              </a:rPr>
              <a:t>Visual Studio 2019</a:t>
            </a:r>
            <a:endParaRPr lang="ru-RU" sz="2200" b="1" dirty="0">
              <a:latin typeface="Century Gothic" panose="020B0502020202020204" pitchFamily="34" charset="0"/>
            </a:endParaRP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992FC947-AF12-4A10-9DC6-E634EA2D5E7E}"/>
              </a:ext>
            </a:extLst>
          </p:cNvPr>
          <p:cNvSpPr txBox="1">
            <a:spLocks/>
          </p:cNvSpPr>
          <p:nvPr/>
        </p:nvSpPr>
        <p:spPr>
          <a:xfrm>
            <a:off x="4392783" y="3371899"/>
            <a:ext cx="4057649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entury Gothic" panose="020B0502020202020204" pitchFamily="34" charset="0"/>
              </a:rPr>
              <a:t>SQL Server Management</a:t>
            </a:r>
            <a:endParaRPr lang="ru-RU" sz="2200" b="1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F06694-6FE2-4232-BAD6-E5903CDAF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8781" y="3931177"/>
            <a:ext cx="3529690" cy="2131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F02BA3B-412F-49FC-8114-296C1FFF9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3101" y="3931178"/>
            <a:ext cx="3565056" cy="2131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2B9A22-D307-4B7B-8147-E37DDE658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83814" y="3931178"/>
            <a:ext cx="2166869" cy="220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бъект 4">
            <a:extLst>
              <a:ext uri="{FF2B5EF4-FFF2-40B4-BE49-F238E27FC236}">
                <a16:creationId xmlns:a16="http://schemas.microsoft.com/office/drawing/2014/main" id="{4163F4F7-CDB6-49F9-AC4D-25D3D76AE091}"/>
              </a:ext>
            </a:extLst>
          </p:cNvPr>
          <p:cNvSpPr txBox="1">
            <a:spLocks/>
          </p:cNvSpPr>
          <p:nvPr/>
        </p:nvSpPr>
        <p:spPr>
          <a:xfrm>
            <a:off x="7751477" y="3371899"/>
            <a:ext cx="4431541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200" b="1" dirty="0">
                <a:latin typeface="Century Gothic" panose="020B0502020202020204" pitchFamily="34" charset="0"/>
              </a:rPr>
              <a:t>Язык программирования </a:t>
            </a:r>
            <a:r>
              <a:rPr lang="en-US" sz="2200" b="1" dirty="0">
                <a:latin typeface="Century Gothic" panose="020B0502020202020204" pitchFamily="34" charset="0"/>
              </a:rPr>
              <a:t>C#</a:t>
            </a:r>
            <a:endParaRPr lang="ru-RU" sz="2200" b="1" dirty="0">
              <a:latin typeface="Century Gothic" panose="020B050202020202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E2CEF37-B363-46CA-BDA8-FFD65FCE389A}"/>
              </a:ext>
            </a:extLst>
          </p:cNvPr>
          <p:cNvSpPr txBox="1">
            <a:spLocks/>
          </p:cNvSpPr>
          <p:nvPr/>
        </p:nvSpPr>
        <p:spPr>
          <a:xfrm>
            <a:off x="334108" y="1787979"/>
            <a:ext cx="11519225" cy="1257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base">
              <a:buFont typeface="Arial" panose="020B0604020202020204" pitchFamily="34" charset="0"/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C9BF3-4C18-4FD6-B8DF-514B4F3BCD6E}"/>
              </a:ext>
            </a:extLst>
          </p:cNvPr>
          <p:cNvSpPr txBox="1"/>
          <p:nvPr/>
        </p:nvSpPr>
        <p:spPr>
          <a:xfrm>
            <a:off x="336814" y="1883355"/>
            <a:ext cx="114128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 fontAlgn="base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Методы и средства, которые были выбраны для разработки:</a:t>
            </a:r>
          </a:p>
          <a:p>
            <a:pPr marL="342900" indent="450000" algn="just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Microsoft Visual Studio</a:t>
            </a:r>
            <a:r>
              <a:rPr lang="ru-RU" sz="2400" dirty="0">
                <a:latin typeface="Century Gothic" panose="020B0502020202020204" pitchFamily="34" charset="0"/>
              </a:rPr>
              <a:t> 2019 (язык программирования </a:t>
            </a:r>
            <a:r>
              <a:rPr lang="en-US" sz="2400" dirty="0">
                <a:latin typeface="Century Gothic" panose="020B0502020202020204" pitchFamily="34" charset="0"/>
              </a:rPr>
              <a:t>C#</a:t>
            </a:r>
            <a:r>
              <a:rPr lang="ru-RU" sz="2400" dirty="0">
                <a:latin typeface="Century Gothic" panose="020B0502020202020204" pitchFamily="34" charset="0"/>
              </a:rPr>
              <a:t>, формат </a:t>
            </a:r>
            <a:r>
              <a:rPr lang="en-US" sz="2400" dirty="0">
                <a:latin typeface="Century Gothic" panose="020B0502020202020204" pitchFamily="34" charset="0"/>
              </a:rPr>
              <a:t>WPF)</a:t>
            </a:r>
            <a:r>
              <a:rPr lang="ru-RU" sz="2400" dirty="0">
                <a:latin typeface="Century Gothic" panose="020B0502020202020204" pitchFamily="34" charset="0"/>
              </a:rPr>
              <a:t>;</a:t>
            </a:r>
          </a:p>
          <a:p>
            <a:pPr marL="342900" indent="450000" algn="just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Microsoft SQL Server Management Studio 2019</a:t>
            </a:r>
            <a:r>
              <a:rPr lang="ru-RU" sz="2400" dirty="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812702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1127" y="565682"/>
            <a:ext cx="8761413" cy="72848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6387" y="1306723"/>
            <a:ext cx="11519225" cy="5268111"/>
          </a:xfrm>
        </p:spPr>
        <p:txBody>
          <a:bodyPr>
            <a:noAutofit/>
          </a:bodyPr>
          <a:lstStyle/>
          <a:p>
            <a:pPr indent="450000" algn="just" fontAlgn="base">
              <a:buNone/>
              <a:tabLst>
                <a:tab pos="898525" algn="l"/>
              </a:tabLst>
            </a:pPr>
            <a:r>
              <a:rPr lang="ru-RU" sz="2000" dirty="0">
                <a:latin typeface="Century Gothic" panose="020B0502020202020204" pitchFamily="34" charset="0"/>
              </a:rPr>
              <a:t>Целью, в рамках разработки дипломной работы, была разработка автоматизированной информационной системы медицинского центра.</a:t>
            </a:r>
          </a:p>
          <a:p>
            <a:pPr indent="450000" algn="just" fontAlgn="base">
              <a:buNone/>
              <a:tabLst>
                <a:tab pos="898525" algn="l"/>
              </a:tabLst>
            </a:pPr>
            <a:r>
              <a:rPr lang="ru-RU" sz="2000" b="1" i="0" dirty="0">
                <a:effectLst/>
                <a:latin typeface="Century Gothic" panose="020B0502020202020204" pitchFamily="34" charset="0"/>
              </a:rPr>
              <a:t>Для реализации и осуществлении данной цели, способствовало решение задач:</a:t>
            </a:r>
          </a:p>
          <a:p>
            <a:pPr marL="685800" indent="450000" algn="just" fontAlgn="base">
              <a:tabLst>
                <a:tab pos="898525" algn="l"/>
              </a:tabLst>
            </a:pPr>
            <a:r>
              <a:rPr lang="ru-RU" sz="2000" dirty="0">
                <a:latin typeface="Century Gothic" panose="020B0502020202020204" pitchFamily="34" charset="0"/>
              </a:rPr>
              <a:t>Проведен анализ предметной области;</a:t>
            </a:r>
          </a:p>
          <a:p>
            <a:pPr marL="685800" indent="450000" algn="just" fontAlgn="base">
              <a:tabLst>
                <a:tab pos="898525" algn="l"/>
              </a:tabLst>
            </a:pPr>
            <a:r>
              <a:rPr lang="ru-RU" sz="2000" i="0" dirty="0">
                <a:effectLst/>
                <a:latin typeface="Century Gothic" panose="020B0502020202020204" pitchFamily="34" charset="0"/>
              </a:rPr>
              <a:t>Проведен анализ аналогов и п</a:t>
            </a:r>
            <a:r>
              <a:rPr lang="ru-RU" sz="2000" dirty="0">
                <a:latin typeface="Century Gothic" panose="020B0502020202020204" pitchFamily="34" charset="0"/>
              </a:rPr>
              <a:t>рототипов;</a:t>
            </a:r>
          </a:p>
          <a:p>
            <a:pPr marL="685800" indent="450000" algn="just" fontAlgn="base">
              <a:tabLst>
                <a:tab pos="898525" algn="l"/>
              </a:tabLst>
            </a:pPr>
            <a:r>
              <a:rPr lang="ru-RU" sz="2000" i="0" dirty="0">
                <a:effectLst/>
                <a:latin typeface="Century Gothic" panose="020B0502020202020204" pitchFamily="34" charset="0"/>
              </a:rPr>
              <a:t>Проведено описание интерфейса и архитектуры;</a:t>
            </a:r>
          </a:p>
          <a:p>
            <a:pPr marL="685800" indent="450000" algn="just" fontAlgn="base">
              <a:tabLst>
                <a:tab pos="898525" algn="l"/>
              </a:tabLst>
            </a:pPr>
            <a:r>
              <a:rPr lang="ru-RU" sz="2000" dirty="0">
                <a:latin typeface="Century Gothic" panose="020B0502020202020204" pitchFamily="34" charset="0"/>
              </a:rPr>
              <a:t>Было разработано десктопное приложение и база данных;</a:t>
            </a:r>
          </a:p>
          <a:p>
            <a:pPr marL="685800" indent="450000" algn="just" fontAlgn="base">
              <a:tabLst>
                <a:tab pos="898525" algn="l"/>
              </a:tabLst>
            </a:pPr>
            <a:r>
              <a:rPr lang="ru-RU" sz="2000" i="0" dirty="0">
                <a:effectLst/>
                <a:latin typeface="Century Gothic" panose="020B0502020202020204" pitchFamily="34" charset="0"/>
              </a:rPr>
              <a:t>Проведено тестирование и проверка работоспособности;</a:t>
            </a:r>
          </a:p>
          <a:p>
            <a:pPr marL="685800" indent="450000" algn="just" fontAlgn="base">
              <a:tabLst>
                <a:tab pos="898525" algn="l"/>
              </a:tabLst>
            </a:pPr>
            <a:r>
              <a:rPr lang="ru-RU" sz="2000" dirty="0">
                <a:latin typeface="Century Gothic" panose="020B0502020202020204" pitchFamily="34" charset="0"/>
              </a:rPr>
              <a:t>Были разработаны требования к функционированию системы;</a:t>
            </a:r>
          </a:p>
          <a:p>
            <a:pPr marL="685800" indent="450000" algn="just" fontAlgn="base">
              <a:tabLst>
                <a:tab pos="898525" algn="l"/>
              </a:tabLst>
            </a:pPr>
            <a:r>
              <a:rPr lang="ru-RU" sz="2000" dirty="0">
                <a:latin typeface="Century Gothic" panose="020B0502020202020204" pitchFamily="34" charset="0"/>
              </a:rPr>
              <a:t>Были разработаны инструкции пользователя и администратора.</a:t>
            </a:r>
          </a:p>
          <a:p>
            <a:pPr indent="450000" algn="just" fontAlgn="base">
              <a:buNone/>
              <a:tabLst>
                <a:tab pos="898525" algn="l"/>
              </a:tabLst>
            </a:pPr>
            <a:r>
              <a:rPr lang="ru-RU" sz="2000" dirty="0">
                <a:latin typeface="Century Gothic" panose="020B0502020202020204" pitchFamily="34" charset="0"/>
              </a:rPr>
              <a:t>Разработанная система обеспечивает </a:t>
            </a:r>
            <a:r>
              <a:rPr lang="ru-RU" sz="2000" i="0" dirty="0">
                <a:effectLst/>
                <a:latin typeface="Century Gothic" panose="020B0502020202020204" pitchFamily="34" charset="0"/>
              </a:rPr>
              <a:t>повышение объемов, качест</a:t>
            </a:r>
            <a:r>
              <a:rPr lang="ru-RU" sz="2000" dirty="0">
                <a:latin typeface="Century Gothic" panose="020B0502020202020204" pitchFamily="34" charset="0"/>
              </a:rPr>
              <a:t>ва и снижение времени обработки информации, а также повышение административной эффективности за счет автоматизации процессов записи на прием и обработки медицинской документации. </a:t>
            </a:r>
          </a:p>
          <a:p>
            <a:pPr indent="450000" algn="just" fontAlgn="base">
              <a:buNone/>
              <a:tabLst>
                <a:tab pos="898525" algn="l"/>
              </a:tabLst>
            </a:pPr>
            <a:endParaRPr lang="ru-RU" sz="2000" i="0" dirty="0">
              <a:effectLst/>
              <a:latin typeface="Century Gothic" panose="020B0502020202020204" pitchFamily="34" charset="0"/>
            </a:endParaRPr>
          </a:p>
          <a:p>
            <a:pPr indent="450000" algn="just" fontAlgn="base">
              <a:buNone/>
              <a:tabLst>
                <a:tab pos="898525" algn="l"/>
              </a:tabLst>
            </a:pPr>
            <a:endParaRPr lang="ru-RU" sz="2000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7704" y="6209709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14</a:t>
            </a:fld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8484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type="subTitle" idx="1"/>
          </p:nvPr>
        </p:nvSpPr>
        <p:spPr>
          <a:xfrm>
            <a:off x="979259" y="2963646"/>
            <a:ext cx="10233481" cy="93070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ru-RU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9232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1127" y="565682"/>
            <a:ext cx="8761413" cy="72848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Цель и список задач информационной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4400" y="1526614"/>
            <a:ext cx="10527738" cy="4777081"/>
          </a:xfrm>
        </p:spPr>
        <p:txBody>
          <a:bodyPr>
            <a:noAutofit/>
          </a:bodyPr>
          <a:lstStyle/>
          <a:p>
            <a:pPr marL="266700" indent="542925" algn="just" fontAlgn="base">
              <a:buNone/>
            </a:pPr>
            <a:r>
              <a:rPr lang="ru-RU" sz="2400" b="1" i="0" dirty="0">
                <a:effectLst/>
                <a:latin typeface="Century Gothic" panose="020B0502020202020204" pitchFamily="34" charset="0"/>
              </a:rPr>
              <a:t>Цель</a:t>
            </a:r>
            <a:r>
              <a:rPr lang="ru-RU" sz="2400" b="1" dirty="0">
                <a:latin typeface="Century Gothic" panose="020B0502020202020204" pitchFamily="34" charset="0"/>
              </a:rPr>
              <a:t>: </a:t>
            </a:r>
            <a:r>
              <a:rPr lang="ru-RU" sz="2400" dirty="0">
                <a:latin typeface="Century Gothic" panose="020B0502020202020204" pitchFamily="34" charset="0"/>
              </a:rPr>
              <a:t>разработать автоматизированную информационную систему медицинского центра.</a:t>
            </a:r>
          </a:p>
          <a:p>
            <a:pPr marL="266700" indent="542925" algn="just" fontAlgn="base">
              <a:buNone/>
            </a:pPr>
            <a:r>
              <a:rPr lang="ru-RU" sz="2400" b="1" i="0" dirty="0">
                <a:effectLst/>
                <a:latin typeface="Century Gothic" panose="020B0502020202020204" pitchFamily="34" charset="0"/>
              </a:rPr>
              <a:t>Задачи:</a:t>
            </a:r>
          </a:p>
          <a:p>
            <a:pPr marL="266700" indent="542925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ru-RU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Автоматизация процессов добавления, изменения и удаления информации предприятия;</a:t>
            </a:r>
          </a:p>
          <a:p>
            <a:pPr marL="266700" indent="542925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ru-RU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Повышение объемов и качества обработки информации;</a:t>
            </a:r>
          </a:p>
          <a:p>
            <a:pPr marL="266700" indent="542925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ru-RU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рабочих процессов организации;</a:t>
            </a:r>
          </a:p>
          <a:p>
            <a:pPr marL="266700" indent="542925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ru-RU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Снижение потерь времени и денежных средств на</a:t>
            </a: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и оформление бумажной документации.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8938" y="6041744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2</a:t>
            </a:fld>
            <a:endParaRPr lang="ru-RU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8991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6257" y="5899631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fld>
            <a:endParaRPr lang="ru-RU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FE402F2-ED8D-4CF0-ACD5-3042A873BA80}"/>
              </a:ext>
            </a:extLst>
          </p:cNvPr>
          <p:cNvSpPr txBox="1">
            <a:spLocks/>
          </p:cNvSpPr>
          <p:nvPr/>
        </p:nvSpPr>
        <p:spPr>
          <a:xfrm>
            <a:off x="1591127" y="565682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Анализ аналогов и прототипов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3212DFD-DE5A-4B21-A689-8A7262D3B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89" y="1825625"/>
            <a:ext cx="4765205" cy="570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latin typeface="Century Gothic" panose="020B0502020202020204" pitchFamily="34" charset="0"/>
              </a:rPr>
              <a:t>Приложение </a:t>
            </a:r>
            <a:r>
              <a:rPr lang="ru-RU" sz="2200" b="1" dirty="0">
                <a:latin typeface="Century Gothic" panose="020B0502020202020204" pitchFamily="34" charset="0"/>
              </a:rPr>
              <a:t>«</a:t>
            </a:r>
            <a:r>
              <a:rPr lang="en-US" sz="2200" b="1" dirty="0" err="1">
                <a:latin typeface="Century Gothic" panose="020B0502020202020204" pitchFamily="34" charset="0"/>
              </a:rPr>
              <a:t>Archimed</a:t>
            </a:r>
            <a:r>
              <a:rPr lang="en-US" sz="2200" b="1" dirty="0">
                <a:latin typeface="Century Gothic" panose="020B0502020202020204" pitchFamily="34" charset="0"/>
              </a:rPr>
              <a:t>+</a:t>
            </a:r>
            <a:r>
              <a:rPr lang="ru-RU" sz="2200" b="1" dirty="0">
                <a:latin typeface="Century Gothic" panose="020B0502020202020204" pitchFamily="34" charset="0"/>
              </a:rPr>
              <a:t>»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992FC947-AF12-4A10-9DC6-E634EA2D5E7E}"/>
              </a:ext>
            </a:extLst>
          </p:cNvPr>
          <p:cNvSpPr txBox="1">
            <a:spLocks/>
          </p:cNvSpPr>
          <p:nvPr/>
        </p:nvSpPr>
        <p:spPr>
          <a:xfrm>
            <a:off x="4237270" y="1825625"/>
            <a:ext cx="4261750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200" dirty="0">
                <a:latin typeface="Century Gothic" panose="020B0502020202020204" pitchFamily="34" charset="0"/>
              </a:rPr>
              <a:t>Приложение </a:t>
            </a:r>
            <a:r>
              <a:rPr lang="ru-RU" sz="2200" b="1" dirty="0">
                <a:latin typeface="Century Gothic" panose="020B0502020202020204" pitchFamily="34" charset="0"/>
              </a:rPr>
              <a:t>«</a:t>
            </a:r>
            <a:r>
              <a:rPr lang="en-US" sz="2200" b="1" dirty="0" err="1">
                <a:latin typeface="Century Gothic" panose="020B0502020202020204" pitchFamily="34" charset="0"/>
              </a:rPr>
              <a:t>Sycret</a:t>
            </a:r>
            <a:r>
              <a:rPr lang="en-US" sz="2200" b="1" dirty="0">
                <a:latin typeface="Century Gothic" panose="020B0502020202020204" pitchFamily="34" charset="0"/>
              </a:rPr>
              <a:t> Med</a:t>
            </a:r>
            <a:r>
              <a:rPr lang="ru-RU" sz="2200" b="1" dirty="0">
                <a:latin typeface="Century Gothic" panose="020B0502020202020204" pitchFamily="34" charset="0"/>
              </a:rPr>
              <a:t>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F06694-6FE2-4232-BAD6-E5903CDAF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81" y="2390548"/>
            <a:ext cx="3529690" cy="2442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F02BA3B-412F-49FC-8114-296C1FFF9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636" y="2388322"/>
            <a:ext cx="3565056" cy="2444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2B9A22-D307-4B7B-8147-E37DDE658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02404" y="2396290"/>
            <a:ext cx="3529690" cy="2436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бъект 4">
            <a:extLst>
              <a:ext uri="{FF2B5EF4-FFF2-40B4-BE49-F238E27FC236}">
                <a16:creationId xmlns:a16="http://schemas.microsoft.com/office/drawing/2014/main" id="{4163F4F7-CDB6-49F9-AC4D-25D3D76AE091}"/>
              </a:ext>
            </a:extLst>
          </p:cNvPr>
          <p:cNvSpPr txBox="1">
            <a:spLocks/>
          </p:cNvSpPr>
          <p:nvPr/>
        </p:nvSpPr>
        <p:spPr>
          <a:xfrm>
            <a:off x="8225070" y="1825625"/>
            <a:ext cx="4302580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200" dirty="0">
                <a:latin typeface="Century Gothic" panose="020B0502020202020204" pitchFamily="34" charset="0"/>
              </a:rPr>
              <a:t>Приложение </a:t>
            </a:r>
            <a:r>
              <a:rPr lang="ru-RU" sz="2200" b="1" dirty="0">
                <a:latin typeface="Century Gothic" panose="020B0502020202020204" pitchFamily="34" charset="0"/>
              </a:rPr>
              <a:t>«</a:t>
            </a:r>
            <a:r>
              <a:rPr lang="en-US" sz="2200" b="1" dirty="0">
                <a:latin typeface="Century Gothic" panose="020B0502020202020204" pitchFamily="34" charset="0"/>
              </a:rPr>
              <a:t>YCLIENTS</a:t>
            </a:r>
            <a:r>
              <a:rPr lang="ru-RU" sz="2200" b="1" dirty="0">
                <a:latin typeface="Century Gothic" panose="020B0502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78320020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4</a:t>
            </a:fld>
            <a:endParaRPr lang="ru-RU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FE402F2-ED8D-4CF0-ACD5-3042A873BA80}"/>
              </a:ext>
            </a:extLst>
          </p:cNvPr>
          <p:cNvSpPr txBox="1">
            <a:spLocks/>
          </p:cNvSpPr>
          <p:nvPr/>
        </p:nvSpPr>
        <p:spPr>
          <a:xfrm>
            <a:off x="1591127" y="565682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Схема данных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20C461-B903-499A-B435-BC52BF24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39" y="1391816"/>
            <a:ext cx="8393539" cy="5147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37371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5" y="1957861"/>
            <a:ext cx="4588324" cy="4402820"/>
          </a:xfrm>
        </p:spPr>
        <p:txBody>
          <a:bodyPr>
            <a:noAutofit/>
          </a:bodyPr>
          <a:lstStyle/>
          <a:p>
            <a:pPr indent="0" algn="just" fontAlgn="base">
              <a:buNone/>
            </a:pPr>
            <a:r>
              <a:rPr lang="ru-RU" sz="1900" b="1" i="0" dirty="0">
                <a:effectLst/>
                <a:latin typeface="Century Gothic" panose="020B0502020202020204" pitchFamily="34" charset="0"/>
              </a:rPr>
              <a:t>Роль: Директор</a:t>
            </a:r>
          </a:p>
          <a:p>
            <a:pPr marL="685800" indent="-457200" algn="just" fontAlgn="base"/>
            <a:r>
              <a:rPr lang="ru-RU" sz="1900" b="0" i="0" dirty="0">
                <a:effectLst/>
                <a:latin typeface="Century Gothic" panose="020B0502020202020204" pitchFamily="34" charset="0"/>
              </a:rPr>
              <a:t>Просмотр </a:t>
            </a:r>
            <a:r>
              <a:rPr lang="ru-RU" sz="1900" dirty="0">
                <a:latin typeface="Century Gothic" panose="020B0502020202020204" pitchFamily="34" charset="0"/>
              </a:rPr>
              <a:t>услуг;</a:t>
            </a:r>
          </a:p>
          <a:p>
            <a:pPr marL="685800" indent="-457200" algn="just" fontAlgn="base"/>
            <a:r>
              <a:rPr lang="ru-RU" sz="1900" dirty="0">
                <a:latin typeface="Century Gothic" panose="020B0502020202020204" pitchFamily="34" charset="0"/>
              </a:rPr>
              <a:t>Просмотр списков клиентов;</a:t>
            </a:r>
          </a:p>
          <a:p>
            <a:pPr marL="685800" indent="-457200" algn="just" fontAlgn="base"/>
            <a:r>
              <a:rPr lang="ru-RU" sz="1900" b="0" i="0" dirty="0">
                <a:effectLst/>
                <a:latin typeface="Century Gothic" panose="020B0502020202020204" pitchFamily="34" charset="0"/>
              </a:rPr>
              <a:t>Просмотр списков сотрудников;</a:t>
            </a:r>
          </a:p>
          <a:p>
            <a:pPr marL="685800" indent="-457200" algn="just" fontAlgn="base"/>
            <a:r>
              <a:rPr lang="ru-RU" sz="1900" dirty="0">
                <a:latin typeface="Century Gothic" panose="020B0502020202020204" pitchFamily="34" charset="0"/>
              </a:rPr>
              <a:t>Просмотр списка оказанных услуг;</a:t>
            </a:r>
          </a:p>
          <a:p>
            <a:pPr marL="685800" indent="-457200" algn="just" fontAlgn="base"/>
            <a:r>
              <a:rPr lang="ru-RU" sz="1900" dirty="0">
                <a:latin typeface="Century Gothic" panose="020B0502020202020204" pitchFamily="34" charset="0"/>
              </a:rPr>
              <a:t>Просмотр списка приемов;</a:t>
            </a:r>
          </a:p>
          <a:p>
            <a:pPr marL="685800" indent="-457200" algn="just" fontAlgn="base"/>
            <a:r>
              <a:rPr lang="ru-RU" sz="1900" b="0" i="0" dirty="0">
                <a:effectLst/>
                <a:latin typeface="Century Gothic" panose="020B0502020202020204" pitchFamily="34" charset="0"/>
              </a:rPr>
              <a:t>Просмотр информации о медицинском центре;</a:t>
            </a:r>
          </a:p>
          <a:p>
            <a:pPr marL="685800" indent="-457200" algn="just" fontAlgn="base"/>
            <a:r>
              <a:rPr lang="ru-RU" sz="1900" b="0" i="0" dirty="0">
                <a:effectLst/>
                <a:latin typeface="Century Gothic" panose="020B0502020202020204" pitchFamily="34" charset="0"/>
              </a:rPr>
              <a:t>Добавлять, изменять и удалять информацию;</a:t>
            </a:r>
          </a:p>
          <a:p>
            <a:pPr marL="685800" indent="-457200" algn="just" fontAlgn="base"/>
            <a:r>
              <a:rPr lang="ru-RU" sz="1900" dirty="0">
                <a:latin typeface="Century Gothic" panose="020B0502020202020204" pitchFamily="34" charset="0"/>
              </a:rPr>
              <a:t>Вывод баз данных в </a:t>
            </a:r>
            <a:r>
              <a:rPr lang="en-US" sz="1900" dirty="0">
                <a:latin typeface="Century Gothic" panose="020B0502020202020204" pitchFamily="34" charset="0"/>
              </a:rPr>
              <a:t>Excel</a:t>
            </a:r>
            <a:r>
              <a:rPr lang="ru-RU" sz="1900" dirty="0">
                <a:latin typeface="Century Gothic" panose="020B0502020202020204" pitchFamily="34" charset="0"/>
              </a:rPr>
              <a:t>.</a:t>
            </a:r>
            <a:endParaRPr lang="ru-RU" sz="1900" b="0" i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4857" y="6161937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5</a:t>
            </a:fld>
            <a:endParaRPr lang="ru-RU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FE402F2-ED8D-4CF0-ACD5-3042A873BA80}"/>
              </a:ext>
            </a:extLst>
          </p:cNvPr>
          <p:cNvSpPr txBox="1">
            <a:spLocks/>
          </p:cNvSpPr>
          <p:nvPr/>
        </p:nvSpPr>
        <p:spPr>
          <a:xfrm>
            <a:off x="1591127" y="565682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Виды пользователей и их возможности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7490788-1128-47EC-AFAC-570D0B1B3EE3}"/>
              </a:ext>
            </a:extLst>
          </p:cNvPr>
          <p:cNvSpPr txBox="1">
            <a:spLocks/>
          </p:cNvSpPr>
          <p:nvPr/>
        </p:nvSpPr>
        <p:spPr>
          <a:xfrm>
            <a:off x="4599624" y="2124241"/>
            <a:ext cx="4001445" cy="4402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base">
              <a:buFont typeface="Arial" panose="020B0604020202020204" pitchFamily="34" charset="0"/>
              <a:buNone/>
            </a:pPr>
            <a:r>
              <a:rPr lang="ru-RU" sz="1900" b="1" dirty="0">
                <a:latin typeface="Century Gothic" panose="020B0502020202020204" pitchFamily="34" charset="0"/>
              </a:rPr>
              <a:t>Роль: Администратор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9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услуг;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9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списка приемов;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9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Запись клиентов на прием;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9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списка клиентов;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9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Регистрация новых клиентов;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9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Изменение данных клиентов;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9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 баз данных в </a:t>
            </a:r>
            <a:r>
              <a:rPr lang="en-US" sz="19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Excel</a:t>
            </a:r>
            <a:r>
              <a:rPr lang="ru-RU" sz="19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568B3AF6-F857-4E67-849C-190699ABF589}"/>
              </a:ext>
            </a:extLst>
          </p:cNvPr>
          <p:cNvSpPr txBox="1">
            <a:spLocks/>
          </p:cNvSpPr>
          <p:nvPr/>
        </p:nvSpPr>
        <p:spPr>
          <a:xfrm>
            <a:off x="8309886" y="2038887"/>
            <a:ext cx="3741959" cy="4402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base">
              <a:buFont typeface="Arial" panose="020B0604020202020204" pitchFamily="34" charset="0"/>
              <a:buNone/>
            </a:pPr>
            <a:r>
              <a:rPr lang="ru-RU" sz="1900" b="1" dirty="0">
                <a:latin typeface="Century Gothic" panose="020B0502020202020204" pitchFamily="34" charset="0"/>
              </a:rPr>
              <a:t>Роль: Врач</a:t>
            </a:r>
          </a:p>
          <a:p>
            <a:pPr marL="685800" indent="-457200" algn="just" fontAlgn="base"/>
            <a:r>
              <a:rPr lang="ru-RU" sz="1900" dirty="0">
                <a:latin typeface="Century Gothic" panose="020B0502020202020204" pitchFamily="34" charset="0"/>
              </a:rPr>
              <a:t>Просмотр услуг;</a:t>
            </a:r>
          </a:p>
          <a:p>
            <a:pPr marL="685800" indent="-457200" algn="just" fontAlgn="base"/>
            <a:r>
              <a:rPr lang="ru-RU" sz="1900" dirty="0">
                <a:latin typeface="Century Gothic" panose="020B0502020202020204" pitchFamily="34" charset="0"/>
              </a:rPr>
              <a:t>Просмотр приемов;</a:t>
            </a:r>
          </a:p>
          <a:p>
            <a:pPr marL="685800" indent="-457200" algn="just" fontAlgn="base"/>
            <a:r>
              <a:rPr lang="ru-RU" sz="1900" dirty="0">
                <a:latin typeface="Century Gothic" panose="020B0502020202020204" pitchFamily="34" charset="0"/>
              </a:rPr>
              <a:t>Просмотр оказанных услуг;</a:t>
            </a:r>
          </a:p>
          <a:p>
            <a:pPr marL="685800" indent="-457200" algn="just" fontAlgn="base"/>
            <a:r>
              <a:rPr lang="ru-RU" sz="1900" dirty="0">
                <a:latin typeface="Century Gothic" panose="020B0502020202020204" pitchFamily="34" charset="0"/>
              </a:rPr>
              <a:t>Добавление,</a:t>
            </a:r>
            <a:r>
              <a:rPr lang="en-US" sz="1900" dirty="0">
                <a:latin typeface="Century Gothic" panose="020B0502020202020204" pitchFamily="34" charset="0"/>
              </a:rPr>
              <a:t> </a:t>
            </a:r>
            <a:r>
              <a:rPr lang="ru-RU" sz="1900" dirty="0">
                <a:latin typeface="Century Gothic" panose="020B0502020202020204" pitchFamily="34" charset="0"/>
              </a:rPr>
              <a:t>изменение и удаление данных о приемах и оказанных услугах;</a:t>
            </a:r>
          </a:p>
          <a:p>
            <a:pPr marL="685800" indent="-457200" algn="just" fontAlgn="base"/>
            <a:r>
              <a:rPr lang="ru-RU" sz="1900" dirty="0">
                <a:latin typeface="Century Gothic" panose="020B0502020202020204" pitchFamily="34" charset="0"/>
              </a:rPr>
              <a:t>Просмотр списка клиентов;</a:t>
            </a:r>
          </a:p>
          <a:p>
            <a:pPr marL="685800" indent="-457200" algn="just" fontAlgn="base"/>
            <a:r>
              <a:rPr lang="ru-RU" sz="1900" dirty="0">
                <a:latin typeface="Century Gothic" panose="020B0502020202020204" pitchFamily="34" charset="0"/>
              </a:rPr>
              <a:t>Вывод баз данных в </a:t>
            </a:r>
            <a:r>
              <a:rPr lang="en-US" sz="1900" dirty="0">
                <a:latin typeface="Century Gothic" panose="020B0502020202020204" pitchFamily="34" charset="0"/>
              </a:rPr>
              <a:t>Excel</a:t>
            </a:r>
            <a:r>
              <a:rPr lang="ru-RU" sz="19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C6B908-22F2-4461-969D-A7E8E2F496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9" y="1758044"/>
            <a:ext cx="873576" cy="8735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AC1988-A4F4-45A7-A3EA-D4C6BBD6CF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1745198"/>
            <a:ext cx="952500" cy="95250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6984E7A-834B-46AC-AC19-49E06DDB67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269" y="1824123"/>
            <a:ext cx="873576" cy="8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061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FE402F2-ED8D-4CF0-ACD5-3042A873BA80}"/>
              </a:ext>
            </a:extLst>
          </p:cNvPr>
          <p:cNvSpPr txBox="1">
            <a:spLocks/>
          </p:cNvSpPr>
          <p:nvPr/>
        </p:nvSpPr>
        <p:spPr>
          <a:xfrm>
            <a:off x="1591127" y="565682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Приложение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3212DFD-DE5A-4B21-A689-8A7262D3B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1253" y="1825625"/>
            <a:ext cx="5314948" cy="570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Форма авторизации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992FC947-AF12-4A10-9DC6-E634EA2D5E7E}"/>
              </a:ext>
            </a:extLst>
          </p:cNvPr>
          <p:cNvSpPr txBox="1">
            <a:spLocks/>
          </p:cNvSpPr>
          <p:nvPr/>
        </p:nvSpPr>
        <p:spPr>
          <a:xfrm>
            <a:off x="4531994" y="1825625"/>
            <a:ext cx="3682092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Форма директора</a:t>
            </a:r>
          </a:p>
        </p:txBody>
      </p:sp>
      <p:sp>
        <p:nvSpPr>
          <p:cNvPr id="15" name="Объект 4">
            <a:extLst>
              <a:ext uri="{FF2B5EF4-FFF2-40B4-BE49-F238E27FC236}">
                <a16:creationId xmlns:a16="http://schemas.microsoft.com/office/drawing/2014/main" id="{4163F4F7-CDB6-49F9-AC4D-25D3D76AE091}"/>
              </a:ext>
            </a:extLst>
          </p:cNvPr>
          <p:cNvSpPr txBox="1">
            <a:spLocks/>
          </p:cNvSpPr>
          <p:nvPr/>
        </p:nvSpPr>
        <p:spPr>
          <a:xfrm>
            <a:off x="8018151" y="1827915"/>
            <a:ext cx="5025669" cy="570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Форма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D339E5-0D4C-45C6-B4CD-F50A88627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84" y="2396290"/>
            <a:ext cx="3534329" cy="2065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1B67D6-B9EE-430E-9EDA-6F61B1E2F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182" y="2396289"/>
            <a:ext cx="3529690" cy="2065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562663-4C0E-4CE1-A84C-F9D9B1137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907" y="2396290"/>
            <a:ext cx="3534328" cy="2065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Объект 4">
            <a:extLst>
              <a:ext uri="{FF2B5EF4-FFF2-40B4-BE49-F238E27FC236}">
                <a16:creationId xmlns:a16="http://schemas.microsoft.com/office/drawing/2014/main" id="{43AE8939-BE2F-4799-A18A-C448B6113D0F}"/>
              </a:ext>
            </a:extLst>
          </p:cNvPr>
          <p:cNvSpPr txBox="1">
            <a:spLocks/>
          </p:cNvSpPr>
          <p:nvPr/>
        </p:nvSpPr>
        <p:spPr>
          <a:xfrm>
            <a:off x="4979492" y="4410564"/>
            <a:ext cx="3682092" cy="57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Форма врача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3013F6-382E-4EEB-8D37-03444580F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181" y="4805683"/>
            <a:ext cx="3529689" cy="1918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C1433D4-9EDC-4B7E-964F-4281F947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3471" y="6056731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6</a:t>
            </a:fld>
            <a:endParaRPr lang="ru-RU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0812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8760" y="6299706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7</a:t>
            </a:fld>
            <a:endParaRPr lang="ru-RU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Объект 4">
            <a:extLst>
              <a:ext uri="{FF2B5EF4-FFF2-40B4-BE49-F238E27FC236}">
                <a16:creationId xmlns:a16="http://schemas.microsoft.com/office/drawing/2014/main" id="{4163F4F7-CDB6-49F9-AC4D-25D3D76AE091}"/>
              </a:ext>
            </a:extLst>
          </p:cNvPr>
          <p:cNvSpPr txBox="1">
            <a:spLocks/>
          </p:cNvSpPr>
          <p:nvPr/>
        </p:nvSpPr>
        <p:spPr>
          <a:xfrm>
            <a:off x="722243" y="1278860"/>
            <a:ext cx="5956853" cy="570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Форма авторизации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B32A254-B632-45E7-82B9-53AC0187A5CC}"/>
              </a:ext>
            </a:extLst>
          </p:cNvPr>
          <p:cNvSpPr txBox="1">
            <a:spLocks/>
          </p:cNvSpPr>
          <p:nvPr/>
        </p:nvSpPr>
        <p:spPr>
          <a:xfrm>
            <a:off x="1004207" y="565682"/>
            <a:ext cx="9993086" cy="728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Описание функций приложения</a:t>
            </a:r>
          </a:p>
        </p:txBody>
      </p:sp>
      <p:sp>
        <p:nvSpPr>
          <p:cNvPr id="20" name="Номер слайда 3">
            <a:extLst>
              <a:ext uri="{FF2B5EF4-FFF2-40B4-BE49-F238E27FC236}">
                <a16:creationId xmlns:a16="http://schemas.microsoft.com/office/drawing/2014/main" id="{A955B35D-4BFD-4A33-9A84-D15C50C5535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8C536BB0-1715-422D-A6CE-4BEBE851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5475" y="1159497"/>
            <a:ext cx="4985545" cy="4723754"/>
          </a:xfrm>
        </p:spPr>
        <p:txBody>
          <a:bodyPr>
            <a:noAutofit/>
          </a:bodyPr>
          <a:lstStyle/>
          <a:p>
            <a:pPr indent="0" algn="ctr" fontAlgn="base">
              <a:buNone/>
            </a:pPr>
            <a:r>
              <a:rPr lang="ru-RU" sz="2400" b="1" i="0" dirty="0">
                <a:effectLst/>
                <a:latin typeface="Century Gothic" panose="020B0502020202020204" pitchFamily="34" charset="0"/>
              </a:rPr>
              <a:t>Перечень функций:</a:t>
            </a:r>
          </a:p>
          <a:p>
            <a:pPr marL="571500" indent="-342900" algn="just" fontAlgn="base"/>
            <a:r>
              <a:rPr lang="ru-RU" sz="2000" b="1" dirty="0">
                <a:effectLst/>
                <a:latin typeface="Century Gothic" panose="020B0502020202020204" pitchFamily="34" charset="0"/>
                <a:ea typeface="DejaVu Sans Condensed"/>
              </a:rPr>
              <a:t>Авторизация</a:t>
            </a:r>
            <a:r>
              <a:rPr lang="ru-RU" sz="2000" b="0" i="0" dirty="0">
                <a:effectLst/>
                <a:latin typeface="Century Gothic" panose="020B0502020202020204" pitchFamily="34" charset="0"/>
              </a:rPr>
              <a:t> – кнопка обрабатывает введенный текст в текстовые поля «Логин» и «Пароль» и производит авторизацию в систему</a:t>
            </a:r>
            <a:r>
              <a:rPr lang="ru-RU" sz="2000" dirty="0">
                <a:latin typeface="Century Gothic" panose="020B0502020202020204" pitchFamily="34" charset="0"/>
              </a:rPr>
              <a:t>;</a:t>
            </a:r>
            <a:endParaRPr lang="ru-RU" sz="2000" b="0" i="0" dirty="0">
              <a:effectLst/>
              <a:latin typeface="Century Gothic" panose="020B0502020202020204" pitchFamily="34" charset="0"/>
            </a:endParaRPr>
          </a:p>
          <a:p>
            <a:pPr marL="571500" indent="-342900" algn="just" fontAlgn="base"/>
            <a:r>
              <a:rPr lang="ru-RU" sz="2000" b="1" dirty="0">
                <a:latin typeface="Century Gothic" panose="020B0502020202020204" pitchFamily="34" charset="0"/>
                <a:ea typeface="DejaVu Sans Condensed"/>
              </a:rPr>
              <a:t>Функция «Проверка на ввод» </a:t>
            </a:r>
            <a:r>
              <a:rPr lang="ru-RU" sz="2000" b="0" i="0" dirty="0">
                <a:effectLst/>
                <a:latin typeface="Century Gothic" panose="020B0502020202020204" pitchFamily="34" charset="0"/>
              </a:rPr>
              <a:t>– проверяет на наличие пустых полей, длину символов, корректность символов и уникальность. </a:t>
            </a:r>
          </a:p>
          <a:p>
            <a:pPr indent="0" algn="just" fontAlgn="base">
              <a:buNone/>
            </a:pPr>
            <a:r>
              <a:rPr lang="ru-RU" sz="2000" b="0" i="0" dirty="0">
                <a:effectLst/>
                <a:latin typeface="Century Gothic" panose="020B0502020202020204" pitchFamily="34" charset="0"/>
              </a:rPr>
              <a:t>Работа функции обеспечивает безопасность и корректность введенных данных,</a:t>
            </a:r>
            <a:r>
              <a:rPr lang="en-US" sz="20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dirty="0">
                <a:effectLst/>
                <a:latin typeface="Century Gothic" panose="020B0502020202020204" pitchFamily="34" charset="0"/>
              </a:rPr>
              <a:t>а также предотвращает возможные ошибки или атаки на систему.</a:t>
            </a:r>
            <a:endParaRPr lang="ru-RU" sz="2000" b="1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9" name="авторизация">
            <a:hlinkClick r:id="" action="ppaction://media"/>
            <a:extLst>
              <a:ext uri="{FF2B5EF4-FFF2-40B4-BE49-F238E27FC236}">
                <a16:creationId xmlns:a16="http://schemas.microsoft.com/office/drawing/2014/main" id="{D338F242-7E94-46AF-92D6-9FA3E92F6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979" y="1723631"/>
            <a:ext cx="6458954" cy="36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33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8760" y="6299706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8</a:t>
            </a:fld>
            <a:endParaRPr lang="ru-RU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Объект 4">
            <a:extLst>
              <a:ext uri="{FF2B5EF4-FFF2-40B4-BE49-F238E27FC236}">
                <a16:creationId xmlns:a16="http://schemas.microsoft.com/office/drawing/2014/main" id="{4163F4F7-CDB6-49F9-AC4D-25D3D76AE091}"/>
              </a:ext>
            </a:extLst>
          </p:cNvPr>
          <p:cNvSpPr txBox="1">
            <a:spLocks/>
          </p:cNvSpPr>
          <p:nvPr/>
        </p:nvSpPr>
        <p:spPr>
          <a:xfrm>
            <a:off x="756458" y="1278860"/>
            <a:ext cx="5922638" cy="570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База данных «Сотрудники»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B32A254-B632-45E7-82B9-53AC0187A5CC}"/>
              </a:ext>
            </a:extLst>
          </p:cNvPr>
          <p:cNvSpPr txBox="1">
            <a:spLocks/>
          </p:cNvSpPr>
          <p:nvPr/>
        </p:nvSpPr>
        <p:spPr>
          <a:xfrm>
            <a:off x="1004207" y="565682"/>
            <a:ext cx="9993086" cy="728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Описание функций приложения</a:t>
            </a:r>
          </a:p>
        </p:txBody>
      </p:sp>
      <p:sp>
        <p:nvSpPr>
          <p:cNvPr id="20" name="Номер слайда 3">
            <a:extLst>
              <a:ext uri="{FF2B5EF4-FFF2-40B4-BE49-F238E27FC236}">
                <a16:creationId xmlns:a16="http://schemas.microsoft.com/office/drawing/2014/main" id="{A955B35D-4BFD-4A33-9A84-D15C50C5535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8C536BB0-1715-422D-A6CE-4BEBE851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5476" y="1159497"/>
            <a:ext cx="4982576" cy="4723754"/>
          </a:xfrm>
        </p:spPr>
        <p:txBody>
          <a:bodyPr>
            <a:noAutofit/>
          </a:bodyPr>
          <a:lstStyle/>
          <a:p>
            <a:pPr indent="0" algn="ctr" fontAlgn="base">
              <a:buNone/>
            </a:pPr>
            <a:r>
              <a:rPr lang="ru-RU" sz="2400" b="1" i="0" dirty="0">
                <a:effectLst/>
                <a:latin typeface="Century Gothic" panose="020B0502020202020204" pitchFamily="34" charset="0"/>
              </a:rPr>
              <a:t>Перечень функций:</a:t>
            </a:r>
          </a:p>
          <a:p>
            <a:pPr marL="685800" indent="-457200" algn="just" fontAlgn="base"/>
            <a:r>
              <a:rPr lang="ru-RU" sz="1900" b="1" i="0" dirty="0">
                <a:effectLst/>
                <a:latin typeface="Century Gothic" panose="020B0502020202020204" pitchFamily="34" charset="0"/>
              </a:rPr>
              <a:t>Добавить</a:t>
            </a:r>
            <a:r>
              <a:rPr lang="ru-RU" sz="1900" b="0" i="0" dirty="0">
                <a:effectLst/>
                <a:latin typeface="Century Gothic" panose="020B0502020202020204" pitchFamily="34" charset="0"/>
              </a:rPr>
              <a:t> – добавляет данные в таблицу «Сотрудники»;</a:t>
            </a:r>
            <a:endParaRPr lang="ru-RU" sz="1900" dirty="0">
              <a:latin typeface="Century Gothic" panose="020B0502020202020204" pitchFamily="34" charset="0"/>
            </a:endParaRPr>
          </a:p>
          <a:p>
            <a:pPr marL="685800" indent="-457200" algn="just" fontAlgn="base"/>
            <a:r>
              <a:rPr lang="ru-RU" sz="1900" b="1" dirty="0">
                <a:latin typeface="Century Gothic" panose="020B0502020202020204" pitchFamily="34" charset="0"/>
              </a:rPr>
              <a:t>Изменить</a:t>
            </a:r>
            <a:r>
              <a:rPr lang="ru-RU" sz="1900" dirty="0">
                <a:latin typeface="Century Gothic" panose="020B0502020202020204" pitchFamily="34" charset="0"/>
              </a:rPr>
              <a:t> – изменяет данные в таблице в таблице «Сотрудники»;</a:t>
            </a:r>
            <a:endParaRPr lang="en-US" sz="1900" dirty="0">
              <a:latin typeface="Century Gothic" panose="020B0502020202020204" pitchFamily="34" charset="0"/>
            </a:endParaRPr>
          </a:p>
          <a:p>
            <a:pPr marL="685800" indent="-457200" algn="just" fontAlgn="base"/>
            <a:r>
              <a:rPr lang="ru-RU" sz="1900" b="1" i="0" dirty="0">
                <a:effectLst/>
                <a:latin typeface="Century Gothic" panose="020B0502020202020204" pitchFamily="34" charset="0"/>
              </a:rPr>
              <a:t>Удалить</a:t>
            </a:r>
            <a:r>
              <a:rPr lang="ru-RU" sz="1900" b="0" i="0" dirty="0">
                <a:effectLst/>
                <a:latin typeface="Century Gothic" panose="020B0502020202020204" pitchFamily="34" charset="0"/>
              </a:rPr>
              <a:t> – удаляет данные в таблице «Сотрудники»;</a:t>
            </a:r>
            <a:endParaRPr lang="en-US" sz="1900" b="0" i="0" dirty="0">
              <a:effectLst/>
              <a:latin typeface="Century Gothic" panose="020B0502020202020204" pitchFamily="34" charset="0"/>
            </a:endParaRPr>
          </a:p>
          <a:p>
            <a:pPr marL="685800" indent="-457200" algn="just" fontAlgn="base"/>
            <a:r>
              <a:rPr lang="ru-RU" sz="1900" b="1" dirty="0">
                <a:latin typeface="Century Gothic" panose="020B0502020202020204" pitchFamily="34" charset="0"/>
              </a:rPr>
              <a:t>Поиск</a:t>
            </a:r>
            <a:r>
              <a:rPr lang="ru-RU" sz="1900" dirty="0">
                <a:latin typeface="Century Gothic" panose="020B0502020202020204" pitchFamily="34" charset="0"/>
              </a:rPr>
              <a:t> – производит поиск по введенному значению и обновляет таблицу;</a:t>
            </a:r>
          </a:p>
          <a:p>
            <a:pPr marL="685800" indent="-457200" algn="just" fontAlgn="base"/>
            <a:r>
              <a:rPr lang="ru-RU" sz="1900" b="1" i="0" dirty="0">
                <a:effectLst/>
                <a:latin typeface="Century Gothic" panose="020B0502020202020204" pitchFamily="34" charset="0"/>
              </a:rPr>
              <a:t>Вывод в </a:t>
            </a:r>
            <a:r>
              <a:rPr lang="en-US" sz="1900" b="1" i="0" dirty="0">
                <a:effectLst/>
                <a:latin typeface="Century Gothic" panose="020B0502020202020204" pitchFamily="34" charset="0"/>
              </a:rPr>
              <a:t>Excel</a:t>
            </a:r>
            <a:r>
              <a:rPr lang="ru-RU" sz="1900" b="1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1900" b="0" i="0" dirty="0">
                <a:effectLst/>
                <a:latin typeface="Century Gothic" panose="020B0502020202020204" pitchFamily="34" charset="0"/>
              </a:rPr>
              <a:t>– сохраняет </a:t>
            </a:r>
            <a:r>
              <a:rPr lang="ru-RU" sz="1900" dirty="0">
                <a:latin typeface="Century Gothic" panose="020B0502020202020204" pitchFamily="34" charset="0"/>
              </a:rPr>
              <a:t>таблицу в формате файла </a:t>
            </a:r>
            <a:r>
              <a:rPr lang="en-US" sz="1900" dirty="0">
                <a:latin typeface="Century Gothic" panose="020B0502020202020204" pitchFamily="34" charset="0"/>
              </a:rPr>
              <a:t>Excel</a:t>
            </a:r>
            <a:r>
              <a:rPr lang="ru-RU" sz="1900" dirty="0">
                <a:latin typeface="Century Gothic" panose="020B0502020202020204" pitchFamily="34" charset="0"/>
              </a:rPr>
              <a:t>;</a:t>
            </a:r>
          </a:p>
          <a:p>
            <a:pPr marL="685800" indent="-457200" algn="just" fontAlgn="base"/>
            <a:r>
              <a:rPr lang="ru-RU" sz="1900" b="1" dirty="0">
                <a:latin typeface="Century Gothic" panose="020B0502020202020204" pitchFamily="34" charset="0"/>
              </a:rPr>
              <a:t>Кнопка «Вверх» </a:t>
            </a:r>
            <a:r>
              <a:rPr lang="ru-RU" sz="1900" dirty="0">
                <a:latin typeface="Century Gothic" panose="020B0502020202020204" pitchFamily="34" charset="0"/>
              </a:rPr>
              <a:t>– сортирует в порядке возрастания;</a:t>
            </a:r>
          </a:p>
          <a:p>
            <a:pPr marL="685800" indent="-457200" algn="just" fontAlgn="base"/>
            <a:r>
              <a:rPr lang="ru-RU" sz="1900" b="1" dirty="0">
                <a:latin typeface="Century Gothic" panose="020B0502020202020204" pitchFamily="34" charset="0"/>
              </a:rPr>
              <a:t>Кнопка «Вниз» </a:t>
            </a:r>
            <a:r>
              <a:rPr lang="ru-RU" sz="1900" dirty="0">
                <a:latin typeface="Century Gothic" panose="020B0502020202020204" pitchFamily="34" charset="0"/>
              </a:rPr>
              <a:t>- сортирует в порядке убывания.</a:t>
            </a:r>
            <a:endParaRPr lang="en-US" sz="1900" dirty="0">
              <a:latin typeface="Century Gothic" panose="020B0502020202020204" pitchFamily="34" charset="0"/>
            </a:endParaRPr>
          </a:p>
        </p:txBody>
      </p:sp>
      <p:pic>
        <p:nvPicPr>
          <p:cNvPr id="2" name="окно 2">
            <a:hlinkClick r:id="" action="ppaction://media"/>
            <a:extLst>
              <a:ext uri="{FF2B5EF4-FFF2-40B4-BE49-F238E27FC236}">
                <a16:creationId xmlns:a16="http://schemas.microsoft.com/office/drawing/2014/main" id="{F0B5CB4F-9DF8-4D95-9D6A-551D24E6F4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948" y="1723631"/>
            <a:ext cx="6455985" cy="36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5AB61E-0473-4664-A725-5285E639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8760" y="6299706"/>
            <a:ext cx="2743200" cy="365125"/>
          </a:xfrm>
        </p:spPr>
        <p:txBody>
          <a:bodyPr/>
          <a:lstStyle/>
          <a:p>
            <a:fld id="{77A50253-DBAC-43F5-816F-093CC58EC331}" type="slidenum">
              <a:rPr lang="ru-RU" sz="1400" b="1" smtClean="0">
                <a:solidFill>
                  <a:schemeClr val="tx1"/>
                </a:solidFill>
                <a:latin typeface="Century Gothic" panose="020B0502020202020204" pitchFamily="34" charset="0"/>
              </a:rPr>
              <a:t>9</a:t>
            </a:fld>
            <a:endParaRPr lang="ru-RU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Объект 4">
            <a:extLst>
              <a:ext uri="{FF2B5EF4-FFF2-40B4-BE49-F238E27FC236}">
                <a16:creationId xmlns:a16="http://schemas.microsoft.com/office/drawing/2014/main" id="{4163F4F7-CDB6-49F9-AC4D-25D3D76AE091}"/>
              </a:ext>
            </a:extLst>
          </p:cNvPr>
          <p:cNvSpPr txBox="1">
            <a:spLocks/>
          </p:cNvSpPr>
          <p:nvPr/>
        </p:nvSpPr>
        <p:spPr>
          <a:xfrm>
            <a:off x="526706" y="1278860"/>
            <a:ext cx="6455985" cy="570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latin typeface="Century Gothic" panose="020B0502020202020204" pitchFamily="34" charset="0"/>
              </a:rPr>
              <a:t>База данных «Оказанные услуги»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B32A254-B632-45E7-82B9-53AC0187A5CC}"/>
              </a:ext>
            </a:extLst>
          </p:cNvPr>
          <p:cNvSpPr txBox="1">
            <a:spLocks/>
          </p:cNvSpPr>
          <p:nvPr/>
        </p:nvSpPr>
        <p:spPr>
          <a:xfrm>
            <a:off x="1004207" y="565682"/>
            <a:ext cx="9993086" cy="728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Описание функций приложения</a:t>
            </a:r>
          </a:p>
        </p:txBody>
      </p:sp>
      <p:sp>
        <p:nvSpPr>
          <p:cNvPr id="20" name="Номер слайда 3">
            <a:extLst>
              <a:ext uri="{FF2B5EF4-FFF2-40B4-BE49-F238E27FC236}">
                <a16:creationId xmlns:a16="http://schemas.microsoft.com/office/drawing/2014/main" id="{A955B35D-4BFD-4A33-9A84-D15C50C5535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8C536BB0-1715-422D-A6CE-4BEBE851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5475" y="1159497"/>
            <a:ext cx="4982578" cy="4723754"/>
          </a:xfrm>
        </p:spPr>
        <p:txBody>
          <a:bodyPr>
            <a:noAutofit/>
          </a:bodyPr>
          <a:lstStyle/>
          <a:p>
            <a:pPr indent="0" algn="ctr" fontAlgn="base">
              <a:buNone/>
            </a:pPr>
            <a:r>
              <a:rPr lang="ru-RU" sz="2400" b="1" i="0" dirty="0">
                <a:effectLst/>
                <a:latin typeface="Century Gothic" panose="020B0502020202020204" pitchFamily="34" charset="0"/>
              </a:rPr>
              <a:t>Перечень функций:</a:t>
            </a:r>
          </a:p>
          <a:p>
            <a:pPr marL="685800" indent="-457200" algn="just" fontAlgn="base"/>
            <a:r>
              <a:rPr lang="ru-RU" sz="1900" b="1" dirty="0">
                <a:latin typeface="Century Gothic" panose="020B0502020202020204" pitchFamily="34" charset="0"/>
              </a:rPr>
              <a:t>Поиск</a:t>
            </a:r>
            <a:r>
              <a:rPr lang="ru-RU" sz="1900" dirty="0">
                <a:latin typeface="Century Gothic" panose="020B0502020202020204" pitchFamily="34" charset="0"/>
              </a:rPr>
              <a:t> – производит поиск по введенному значению и обновляет таблицу;</a:t>
            </a:r>
          </a:p>
          <a:p>
            <a:pPr marL="685800" indent="-457200" algn="just" fontAlgn="base"/>
            <a:r>
              <a:rPr lang="ru-RU" sz="1900" b="1" i="0" dirty="0">
                <a:effectLst/>
                <a:latin typeface="Century Gothic" panose="020B0502020202020204" pitchFamily="34" charset="0"/>
              </a:rPr>
              <a:t>Вывод в </a:t>
            </a:r>
            <a:r>
              <a:rPr lang="en-US" sz="1900" b="1" i="0" dirty="0">
                <a:effectLst/>
                <a:latin typeface="Century Gothic" panose="020B0502020202020204" pitchFamily="34" charset="0"/>
              </a:rPr>
              <a:t>Excel</a:t>
            </a:r>
            <a:r>
              <a:rPr lang="ru-RU" sz="1900" b="1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1900" b="0" i="0" dirty="0">
                <a:effectLst/>
                <a:latin typeface="Century Gothic" panose="020B0502020202020204" pitchFamily="34" charset="0"/>
              </a:rPr>
              <a:t>– сохраняет </a:t>
            </a:r>
            <a:r>
              <a:rPr lang="ru-RU" sz="1900" dirty="0">
                <a:latin typeface="Century Gothic" panose="020B0502020202020204" pitchFamily="34" charset="0"/>
              </a:rPr>
              <a:t>таблицу в формате файла </a:t>
            </a:r>
            <a:r>
              <a:rPr lang="en-US" sz="1900" dirty="0">
                <a:latin typeface="Century Gothic" panose="020B0502020202020204" pitchFamily="34" charset="0"/>
              </a:rPr>
              <a:t>Excel</a:t>
            </a:r>
            <a:r>
              <a:rPr lang="ru-RU" sz="1900" dirty="0">
                <a:latin typeface="Century Gothic" panose="020B0502020202020204" pitchFamily="34" charset="0"/>
              </a:rPr>
              <a:t>;</a:t>
            </a:r>
          </a:p>
          <a:p>
            <a:pPr marL="685800" indent="-457200" algn="just" fontAlgn="base"/>
            <a:r>
              <a:rPr lang="ru-RU" sz="1900" b="1" dirty="0">
                <a:latin typeface="Century Gothic" panose="020B0502020202020204" pitchFamily="34" charset="0"/>
              </a:rPr>
              <a:t>Кнопка «Рассчитать 1» </a:t>
            </a:r>
            <a:r>
              <a:rPr lang="ru-RU" sz="1900" dirty="0">
                <a:latin typeface="Century Gothic" panose="020B0502020202020204" pitchFamily="34" charset="0"/>
              </a:rPr>
              <a:t>- производит расчет общей стоимости оказанных услуг;</a:t>
            </a:r>
          </a:p>
          <a:p>
            <a:pPr marL="685800" indent="-457200" algn="just" fontAlgn="base"/>
            <a:r>
              <a:rPr lang="ru-RU" sz="1900" b="1" dirty="0">
                <a:latin typeface="Century Gothic" panose="020B0502020202020204" pitchFamily="34" charset="0"/>
              </a:rPr>
              <a:t>Кнопка</a:t>
            </a:r>
            <a:r>
              <a:rPr lang="ru-RU" sz="1900" dirty="0">
                <a:latin typeface="Century Gothic" panose="020B0502020202020204" pitchFamily="34" charset="0"/>
              </a:rPr>
              <a:t> </a:t>
            </a:r>
            <a:r>
              <a:rPr lang="ru-RU" sz="1900" b="1" dirty="0">
                <a:latin typeface="Century Gothic" panose="020B0502020202020204" pitchFamily="34" charset="0"/>
              </a:rPr>
              <a:t>«Рассчитать 2» </a:t>
            </a:r>
            <a:r>
              <a:rPr lang="ru-RU" sz="1900" dirty="0">
                <a:latin typeface="Century Gothic" panose="020B0502020202020204" pitchFamily="34" charset="0"/>
              </a:rPr>
              <a:t>– производит расчет общего количества оказанных услуг;</a:t>
            </a:r>
          </a:p>
          <a:p>
            <a:pPr marL="685800" indent="-457200" algn="just" fontAlgn="base"/>
            <a:r>
              <a:rPr lang="ru-RU" sz="1900" b="1" dirty="0">
                <a:latin typeface="Century Gothic" panose="020B0502020202020204" pitchFamily="34" charset="0"/>
              </a:rPr>
              <a:t>Кнопка «Вверх» </a:t>
            </a:r>
            <a:r>
              <a:rPr lang="ru-RU" sz="1900" dirty="0">
                <a:latin typeface="Century Gothic" panose="020B0502020202020204" pitchFamily="34" charset="0"/>
              </a:rPr>
              <a:t>– сортирует в порядке возрастания;</a:t>
            </a:r>
          </a:p>
          <a:p>
            <a:pPr marL="685800" indent="-457200" algn="just" fontAlgn="base"/>
            <a:r>
              <a:rPr lang="ru-RU" sz="1900" b="1" dirty="0">
                <a:latin typeface="Century Gothic" panose="020B0502020202020204" pitchFamily="34" charset="0"/>
              </a:rPr>
              <a:t>Кнопка «Вниз» </a:t>
            </a:r>
            <a:r>
              <a:rPr lang="ru-RU" sz="1900" dirty="0">
                <a:latin typeface="Century Gothic" panose="020B0502020202020204" pitchFamily="34" charset="0"/>
              </a:rPr>
              <a:t>- сортирует в порядке убывания.</a:t>
            </a:r>
            <a:endParaRPr lang="en-US" sz="1900" dirty="0">
              <a:latin typeface="Century Gothic" panose="020B0502020202020204" pitchFamily="34" charset="0"/>
            </a:endParaRPr>
          </a:p>
        </p:txBody>
      </p:sp>
      <p:pic>
        <p:nvPicPr>
          <p:cNvPr id="10" name="окно 1">
            <a:hlinkClick r:id="" action="ppaction://media"/>
            <a:extLst>
              <a:ext uri="{FF2B5EF4-FFF2-40B4-BE49-F238E27FC236}">
                <a16:creationId xmlns:a16="http://schemas.microsoft.com/office/drawing/2014/main" id="{9D4DF863-5D5F-4B61-A832-0885973F3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947" y="1723631"/>
            <a:ext cx="6455985" cy="36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85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</TotalTime>
  <Words>701</Words>
  <PresentationFormat>Широкоэкранный</PresentationFormat>
  <Paragraphs>135</Paragraphs>
  <Slides>15</Slides>
  <Notes>13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Тема Office</vt:lpstr>
      <vt:lpstr>ПРЕЗЕНТАЦИЯ ПО ДИПЛОМНОМУ ПРОЕКТУ «РАЗРАБОТКА ПРИЛОЖЕНИЯ МЕДИЦИНСКОГО ЦЕНТРА»</vt:lpstr>
      <vt:lpstr>Цель и список задач информационной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 </cp:lastModifiedBy>
  <dcterms:created xsi:type="dcterms:W3CDTF">2021-11-01T15:11:33Z</dcterms:created>
  <dcterms:modified xsi:type="dcterms:W3CDTF">2024-06-09T10:19:49Z</dcterms:modified>
</cp:coreProperties>
</file>